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10693400" cy="7562850"/>
  <p:notesSz cx="10693400" cy="75628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E0AE9E-099F-495B-BEBE-28D7BEC7AD59}" v="55" dt="2022-09-20T08:57:02.85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9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15642" y="2256789"/>
            <a:ext cx="6262115" cy="1031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5642" y="2256789"/>
            <a:ext cx="2028825" cy="103187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marR="5080">
              <a:lnSpc>
                <a:spcPts val="3600"/>
              </a:lnSpc>
              <a:spcBef>
                <a:spcPts val="819"/>
              </a:spcBef>
            </a:pPr>
            <a:r>
              <a:rPr spc="-5" dirty="0"/>
              <a:t>Marc </a:t>
            </a:r>
            <a:r>
              <a:rPr dirty="0"/>
              <a:t> </a:t>
            </a:r>
            <a:r>
              <a:rPr spc="-5" dirty="0"/>
              <a:t>ret</a:t>
            </a:r>
            <a:r>
              <a:rPr spc="-25" dirty="0"/>
              <a:t>r</a:t>
            </a:r>
            <a:r>
              <a:rPr dirty="0"/>
              <a:t>ibut</a:t>
            </a:r>
            <a:r>
              <a:rPr spc="-15" dirty="0"/>
              <a:t>i</a:t>
            </a:r>
            <a:r>
              <a:rPr dirty="0"/>
              <a:t>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15642" y="3441191"/>
            <a:ext cx="1888403" cy="227626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s-ES" sz="1400" spc="50" dirty="0" err="1">
                <a:latin typeface="Arial MT"/>
                <a:cs typeface="Arial MT"/>
              </a:rPr>
              <a:t>Setembre</a:t>
            </a:r>
            <a:r>
              <a:rPr lang="es-ES" sz="1400" spc="50" dirty="0">
                <a:latin typeface="Arial MT"/>
                <a:cs typeface="Arial MT"/>
              </a:rPr>
              <a:t> de 2022</a:t>
            </a:r>
            <a:endParaRPr sz="14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0600" y="5915025"/>
            <a:ext cx="1695450" cy="7048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065766" y="485140"/>
            <a:ext cx="184785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b="1" spc="-5" dirty="0">
                <a:latin typeface="Arial"/>
                <a:cs typeface="Arial"/>
              </a:rPr>
              <a:t>2</a:t>
            </a:r>
            <a:endParaRPr sz="2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1661" y="527050"/>
            <a:ext cx="478155" cy="30162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85"/>
              </a:spcBef>
            </a:pPr>
            <a:r>
              <a:rPr sz="900" b="1" spc="-10" dirty="0">
                <a:latin typeface="Calibri"/>
                <a:cs typeface="Calibri"/>
              </a:rPr>
              <a:t>Sistema </a:t>
            </a:r>
            <a:r>
              <a:rPr sz="900" b="1" spc="-5" dirty="0">
                <a:latin typeface="Calibri"/>
                <a:cs typeface="Calibri"/>
              </a:rPr>
              <a:t> </a:t>
            </a:r>
            <a:r>
              <a:rPr sz="900" b="1" spc="-10" dirty="0">
                <a:latin typeface="Calibri"/>
                <a:cs typeface="Calibri"/>
              </a:rPr>
              <a:t>r</a:t>
            </a:r>
            <a:r>
              <a:rPr sz="900" b="1" spc="-5" dirty="0">
                <a:latin typeface="Calibri"/>
                <a:cs typeface="Calibri"/>
              </a:rPr>
              <a:t>e</a:t>
            </a:r>
            <a:r>
              <a:rPr sz="900" b="1" spc="-10" dirty="0">
                <a:latin typeface="Calibri"/>
                <a:cs typeface="Calibri"/>
              </a:rPr>
              <a:t>tr</a:t>
            </a:r>
            <a:r>
              <a:rPr sz="900" b="1" spc="-5" dirty="0">
                <a:latin typeface="Calibri"/>
                <a:cs typeface="Calibri"/>
              </a:rPr>
              <a:t>ibu</a:t>
            </a:r>
            <a:r>
              <a:rPr sz="900" b="1" spc="-10" dirty="0">
                <a:latin typeface="Calibri"/>
                <a:cs typeface="Calibri"/>
              </a:rPr>
              <a:t>t</a:t>
            </a:r>
            <a:r>
              <a:rPr sz="900" b="1" spc="-5" dirty="0">
                <a:latin typeface="Calibri"/>
                <a:cs typeface="Calibri"/>
              </a:rPr>
              <a:t>i</a:t>
            </a:r>
            <a:r>
              <a:rPr sz="900" b="1" dirty="0">
                <a:latin typeface="Calibri"/>
                <a:cs typeface="Calibri"/>
              </a:rPr>
              <a:t>u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15642" y="1871979"/>
            <a:ext cx="5181600" cy="283923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Marc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retributiu</a:t>
            </a:r>
            <a:endParaRPr sz="1800" dirty="0">
              <a:latin typeface="Arial"/>
              <a:cs typeface="Arial"/>
            </a:endParaRPr>
          </a:p>
          <a:p>
            <a:pPr marL="12700" marR="5080" algn="just">
              <a:spcBef>
                <a:spcPts val="1415"/>
              </a:spcBef>
            </a:pPr>
            <a:r>
              <a:rPr sz="1000" spc="-1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personal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gestiona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xarxes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 Metro 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Bus es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regeix pels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convenis col·lectius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 </a:t>
            </a:r>
            <a:r>
              <a:rPr lang="ca-ES" sz="1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l’empresa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per la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qual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estan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contractats: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Ferrocarril Metropolità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Barcelona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SA, 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Transports </a:t>
            </a:r>
            <a:r>
              <a:rPr lang="ca-ES" sz="1000" spc="-2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ca-ES" sz="10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Barcelona</a:t>
            </a:r>
            <a:r>
              <a:rPr lang="ca-ES" sz="1000" spc="2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SA.</a:t>
            </a:r>
            <a:r>
              <a:rPr lang="ca-ES" sz="10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Els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 convenis</a:t>
            </a:r>
            <a:r>
              <a:rPr lang="ca-ES" sz="10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marquen</a:t>
            </a:r>
            <a:r>
              <a:rPr lang="ca-ES" sz="1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lang="ca-ES" sz="1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remuneracions</a:t>
            </a:r>
            <a:r>
              <a:rPr lang="ca-ES" sz="10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ca-ES" sz="1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97,5%</a:t>
            </a:r>
            <a:r>
              <a:rPr lang="ca-ES" sz="10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dels  empleats/des.</a:t>
            </a:r>
            <a:endParaRPr lang="ca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25"/>
              </a:spcBef>
            </a:pPr>
            <a:endParaRPr lang="ca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51130" algn="just">
              <a:lnSpc>
                <a:spcPct val="100000"/>
              </a:lnSpc>
            </a:pP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En el cas de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Transports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Barcelona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SA,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existeix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sistema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ca-ES" sz="1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classificació professional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 basat en grups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professionals 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llocs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ca-ES" sz="1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treball,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administra l’equitat interna salarial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en un </a:t>
            </a:r>
            <a:r>
              <a:rPr lang="ca-ES" sz="1000" spc="-2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comitè</a:t>
            </a:r>
            <a:r>
              <a:rPr lang="ca-ES" sz="1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paritari</a:t>
            </a:r>
            <a:r>
              <a:rPr lang="ca-ES" sz="10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entre</a:t>
            </a:r>
            <a:r>
              <a:rPr lang="ca-ES" sz="10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sindicats</a:t>
            </a:r>
            <a:r>
              <a:rPr lang="ca-ES" sz="10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ca-ES" sz="1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direcció</a:t>
            </a:r>
            <a:r>
              <a:rPr lang="ca-ES" sz="10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ca-ES" sz="10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l’empresa.</a:t>
            </a:r>
            <a:endParaRPr lang="ca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20"/>
              </a:spcBef>
            </a:pPr>
            <a:endParaRPr lang="ca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3970" algn="just"/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ca-ES" sz="1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ca-ES" sz="1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ca-ES" sz="1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ca-ES" sz="1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Metro,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 l’ordenació</a:t>
            </a:r>
            <a:r>
              <a:rPr lang="ca-ES" sz="1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retributiva</a:t>
            </a:r>
            <a:r>
              <a:rPr lang="ca-ES" sz="1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ca-ES" sz="1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basa</a:t>
            </a:r>
            <a:r>
              <a:rPr lang="ca-ES" sz="10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ca-ES" sz="1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ca-ES" sz="10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ca-ES" sz="10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ca-ES" sz="10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categories</a:t>
            </a:r>
            <a:r>
              <a:rPr lang="ca-ES" sz="10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spc="-15" dirty="0">
                <a:latin typeface="Arial" panose="020B0604020202020204" pitchFamily="34" charset="0"/>
                <a:cs typeface="Arial" panose="020B0604020202020204" pitchFamily="34" charset="0"/>
              </a:rPr>
              <a:t>professionals fitxada en el conveni col·lectiu.</a:t>
            </a:r>
          </a:p>
          <a:p>
            <a:pPr marL="12700" marR="13970" algn="just"/>
            <a:endParaRPr lang="ca-ES" sz="1000" spc="-1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6515" algn="just"/>
            <a:r>
              <a:rPr lang="ca-ES" sz="1000" spc="-15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Pel cas de PSM i TMB SL, es valoren els llocs de treball i se’ls atorga un salari en funció d’un sistema de classificació professional, en un entorn molt acotat i limitat de baixa diversitat de llocs. </a:t>
            </a:r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EE6DAB9DB60FA46B02A7C5B41F0D949" ma:contentTypeVersion="13" ma:contentTypeDescription="Crear nuevo documento." ma:contentTypeScope="" ma:versionID="dbd98a9971635d92f46f246a6b6f8c88">
  <xsd:schema xmlns:xsd="http://www.w3.org/2001/XMLSchema" xmlns:xs="http://www.w3.org/2001/XMLSchema" xmlns:p="http://schemas.microsoft.com/office/2006/metadata/properties" xmlns:ns2="74a268e1-ae41-4d0c-beed-6c6072c5f270" xmlns:ns3="b7bc0a4c-3e81-4d71-b2fe-a0436d73e1a3" targetNamespace="http://schemas.microsoft.com/office/2006/metadata/properties" ma:root="true" ma:fieldsID="51b10a9e99c217a6de9576eb2cd2cc12" ns2:_="" ns3:_="">
    <xsd:import namespace="74a268e1-ae41-4d0c-beed-6c6072c5f270"/>
    <xsd:import namespace="b7bc0a4c-3e81-4d71-b2fe-a0436d73e1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a268e1-ae41-4d0c-beed-6c6072c5f2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c0a4c-3e81-4d71-b2fe-a0436d73e1a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CC70E5-FA71-4B05-9AA0-52F7A150D7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34E889-2B5F-4BA2-8C33-796B498D832D}">
  <ds:schemaRefs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b7bc0a4c-3e81-4d71-b2fe-a0436d73e1a3"/>
    <ds:schemaRef ds:uri="74a268e1-ae41-4d0c-beed-6c6072c5f270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E697852-A208-4E05-B1AF-873666728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a268e1-ae41-4d0c-beed-6c6072c5f270"/>
    <ds:schemaRef ds:uri="b7bc0a4c-3e81-4d71-b2fe-a0436d73e1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171</Words>
  <Application>Microsoft Office PowerPoint</Application>
  <PresentationFormat>Personalizado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Arial MT</vt:lpstr>
      <vt:lpstr>Calibri</vt:lpstr>
      <vt:lpstr>Office Theme</vt:lpstr>
      <vt:lpstr>Marc  retributiu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 retributiu</dc:title>
  <dc:creator>Cabane Porta, Minerva</dc:creator>
  <cp:lastModifiedBy>Espada Segura, Alex</cp:lastModifiedBy>
  <cp:revision>13</cp:revision>
  <dcterms:created xsi:type="dcterms:W3CDTF">2021-07-30T12:34:50Z</dcterms:created>
  <dcterms:modified xsi:type="dcterms:W3CDTF">2022-11-23T15:19:45Z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2020-05-15T00:00:00Z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2021-07-30T00:00:00Z</vt:filetime>
  </property>
  <property fmtid="{D5CDD505-2E9C-101B-9397-08002B2CF9AE}" pid="5" name="ContentTypeId">
    <vt:lpwstr>0x0101007EE6DAB9DB60FA46B02A7C5B41F0D949</vt:lpwstr>
  </property>
</Properties>
</file>